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2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5DD6A-D759-F192-C461-E11849CBE2EF}" v="135" dt="2021-12-15T15:49:54.427"/>
    <p1510:client id="{7FF195DE-4846-C74B-21F5-3D2525F19604}" v="58" dt="2021-12-15T15:57:06.268"/>
    <p1510:client id="{AA34331A-64D2-4D99-9CD9-397E74666CC9}" v="1189" dt="2021-12-13T17:49:00.960"/>
    <p1510:client id="{EA158F9F-4F1F-038D-E245-F738B2C807E3}" v="10" dt="2021-12-13T17:57:28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Dania- </a:t>
            </a:r>
            <a:r>
              <a:rPr lang="en-US" dirty="0" err="1"/>
              <a:t>Królestwo</a:t>
            </a:r>
            <a:r>
              <a:rPr lang="en-US" dirty="0"/>
              <a:t> Danii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EB9A1-922B-478F-AC9D-E4CA7B8B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Lars Ulrich- 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perkusista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grupy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Metallica,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urodził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się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w Danii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E31186-AF82-4E0F-9A11-CF53754F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24" y="2336873"/>
            <a:ext cx="4230398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Lars </a:t>
            </a:r>
            <a:r>
              <a:rPr lang="en-US" sz="2000" dirty="0" err="1">
                <a:solidFill>
                  <a:srgbClr val="FFFFFF"/>
                </a:solidFill>
              </a:rPr>
              <a:t>Urlich</a:t>
            </a:r>
            <a:r>
              <a:rPr lang="en-US" sz="2000" dirty="0">
                <a:solidFill>
                  <a:srgbClr val="FFFFFF"/>
                </a:solidFill>
              </a:rPr>
              <a:t> jest </a:t>
            </a:r>
            <a:r>
              <a:rPr lang="en-US" sz="2000" dirty="0" err="1">
                <a:solidFill>
                  <a:srgbClr val="FFFFFF"/>
                </a:solidFill>
              </a:rPr>
              <a:t>jednym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założycieli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zespołu</a:t>
            </a:r>
            <a:r>
              <a:rPr lang="en-US" sz="2000" dirty="0">
                <a:solidFill>
                  <a:srgbClr val="FFFFFF"/>
                </a:solidFill>
              </a:rPr>
              <a:t> Metallica. 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 2009 </a:t>
            </a:r>
            <a:r>
              <a:rPr lang="en-US" sz="2000" dirty="0" err="1">
                <a:solidFill>
                  <a:srgbClr val="FFFFFF"/>
                </a:solidFill>
              </a:rPr>
              <a:t>roku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został</a:t>
            </a:r>
            <a:r>
              <a:rPr lang="en-US" sz="2000" dirty="0">
                <a:solidFill>
                  <a:srgbClr val="FFFFFF"/>
                </a:solidFill>
              </a:rPr>
              <a:t> on </a:t>
            </a:r>
            <a:r>
              <a:rPr lang="en-US" sz="2000" dirty="0" err="1">
                <a:solidFill>
                  <a:srgbClr val="FFFFFF"/>
                </a:solidFill>
              </a:rPr>
              <a:t>wyróżniony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tytułem</a:t>
            </a:r>
            <a:r>
              <a:rPr lang="en-US" sz="2000" dirty="0">
                <a:solidFill>
                  <a:srgbClr val="FFFFFF"/>
                </a:solidFill>
              </a:rPr>
              <a:t> "</a:t>
            </a:r>
            <a:r>
              <a:rPr lang="en-US" sz="2000" dirty="0" err="1">
                <a:solidFill>
                  <a:srgbClr val="FFFFFF"/>
                </a:solidFill>
              </a:rPr>
              <a:t>najlepszego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perkusisty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metalowego</a:t>
            </a:r>
            <a:r>
              <a:rPr lang="en-US" sz="2000" dirty="0">
                <a:solidFill>
                  <a:srgbClr val="FFFFFF"/>
                </a:solidFill>
              </a:rPr>
              <a:t>".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794332-51AC-4DA5-BCCC-CBD3686D0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736823"/>
            <a:ext cx="5629268" cy="33775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3267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F74CD13-E6E2-4BA1-A746-26D1A485D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46EC20-981A-4C3D-BE3E-545E9E7AA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79C49F-A469-46CB-BDFA-0DD516D5A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EF22102-83EB-49F5-99EC-1534C57EE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C250B3-686F-4E97-8FFD-8AE8ECD5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51B451F-9DD5-4A5A-90B8-11C90CC93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6849804-AEAB-40AC-A061-92831A9F4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07EFA9-8D4A-4165-89C4-9DE53EA2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3" y="5101298"/>
            <a:ext cx="3957665" cy="1116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Park Bakken został otwart w 1853 roku. 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65D459B-87BB-48ED-841D-560ACDFFB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3F257CF-45AD-4564-AF51-CEDAA4786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7648A-C69B-4211-AE8C-AE470F2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957666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Najstarszy park rozrywki jest położony w Danii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D76AED-7D20-4061-8AC1-25828C87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59848E-C2C7-4552-B256-A016E5B63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941" y="1100203"/>
            <a:ext cx="3056465" cy="229234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0F4BA7B-1C92-49A8-BD52-9DBD81E81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488844"/>
            <a:ext cx="2739690" cy="24808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DD3FAB4-EAA2-4820-B8AD-EF57374BB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5074" y="826936"/>
            <a:ext cx="2451616" cy="181523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74942DA-ED3B-4AAA-B541-219ADEF8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175751"/>
            <a:ext cx="3378077" cy="22028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E10C8ED6-EB5E-49F6-A243-D6F243D5C7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305" y="4343401"/>
            <a:ext cx="2829464" cy="187452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E6BC664-B276-412B-9A49-3E33213B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A57678E-64FF-4CAD-AF24-191C697E53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5072" y="3521018"/>
            <a:ext cx="2451617" cy="24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3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AA522-3908-4ACA-9D20-C598196B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W Danii w ciągu roku przez średnio 171 dni pada deszcz lub śnieg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9D9E6C5-98F8-44AD-A3C6-2019E4EA1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0873" y="2504829"/>
            <a:ext cx="4240559" cy="3158421"/>
          </a:xfr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F49BF3-C388-4B61-9484-B3F262C58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085" y="1546835"/>
            <a:ext cx="5629268" cy="37575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3546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3EBA28AC-37AD-4894-8D67-7FDD7F2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1B843E16-AE20-48A1-81A0-0363DDF34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6">
            <a:extLst>
              <a:ext uri="{FF2B5EF4-FFF2-40B4-BE49-F238E27FC236}">
                <a16:creationId xmlns:a16="http://schemas.microsoft.com/office/drawing/2014/main" id="{19ED93D7-F0B4-402C-A7DC-EB5E44F8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D4B417-C481-4690-8D44-A579114A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B52AF-5C5F-46DC-AF5E-18BC6654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/>
              <a:t>Hans Christian Andersen </a:t>
            </a:r>
            <a:r>
              <a:rPr lang="en-US" err="1"/>
              <a:t>pochodzi</a:t>
            </a:r>
            <a:r>
              <a:rPr lang="en-US"/>
              <a:t> z Danii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7A4C60-39FA-4152-B181-3DB1299F3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F7582-42AE-494A-9771-45BEF23D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211977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Poeta </a:t>
            </a:r>
            <a:r>
              <a:rPr lang="en-US" sz="2000"/>
              <a:t>urodził</a:t>
            </a:r>
            <a:r>
              <a:rPr lang="en-US" sz="2000" dirty="0"/>
              <a:t> </a:t>
            </a:r>
            <a:r>
              <a:rPr lang="en-US" sz="2000"/>
              <a:t>się</a:t>
            </a:r>
            <a:r>
              <a:rPr lang="en-US" sz="2000" dirty="0"/>
              <a:t> w1805 </a:t>
            </a:r>
            <a:r>
              <a:rPr lang="en-US" sz="2000"/>
              <a:t>roku</a:t>
            </a:r>
            <a:r>
              <a:rPr lang="en-US" sz="2000" dirty="0"/>
              <a:t> w </a:t>
            </a:r>
            <a:r>
              <a:rPr lang="en-US" sz="2000"/>
              <a:t>mieście</a:t>
            </a:r>
            <a:r>
              <a:rPr lang="en-US" sz="2000" dirty="0"/>
              <a:t> Odense.</a:t>
            </a:r>
          </a:p>
          <a:p>
            <a:r>
              <a:rPr lang="en-US" sz="2000"/>
              <a:t>Najbardziej</a:t>
            </a:r>
            <a:r>
              <a:rPr lang="en-US" sz="2000" dirty="0"/>
              <a:t> </a:t>
            </a:r>
            <a:r>
              <a:rPr lang="en-US" sz="2000"/>
              <a:t>znany</a:t>
            </a:r>
            <a:r>
              <a:rPr lang="en-US" sz="2000" dirty="0"/>
              <a:t> ze </a:t>
            </a:r>
            <a:r>
              <a:rPr lang="en-US" sz="2000"/>
              <a:t>swej</a:t>
            </a:r>
            <a:r>
              <a:rPr lang="en-US" sz="2000" dirty="0"/>
              <a:t> </a:t>
            </a:r>
            <a:r>
              <a:rPr lang="en-US" sz="2000"/>
              <a:t>twórczości</a:t>
            </a:r>
            <a:r>
              <a:rPr lang="en-US" sz="2000" dirty="0"/>
              <a:t> </a:t>
            </a:r>
            <a:r>
              <a:rPr lang="en-US" sz="2000"/>
              <a:t>baśniopisarskiej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7D5365-F2DF-4B45-84FB-3BCD5BFA7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1608" y="488844"/>
            <a:ext cx="2687741" cy="35068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79AC3D3-6104-4580-80B2-7D48CC663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483" y="631082"/>
            <a:ext cx="2155613" cy="321733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D283E39-8D35-4861-A887-26D298296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6569" y="488845"/>
            <a:ext cx="2220800" cy="24375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A67CA0-D89A-43C9-A92A-BE0D831409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5781"/>
          <a:stretch/>
        </p:blipFill>
        <p:spPr>
          <a:xfrm>
            <a:off x="9796901" y="652884"/>
            <a:ext cx="1592809" cy="21286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2911CD3-584F-4FE9-844F-8BEE82CC4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1608" y="4164748"/>
            <a:ext cx="2687741" cy="216391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98FC7D6-4B36-4D7C-93B8-DEA26EFB6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091" y="4327522"/>
            <a:ext cx="1382637" cy="184703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B3DCC23-4B68-4BC0-92BA-311848FAF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6569" y="3108997"/>
            <a:ext cx="2220800" cy="32196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2D368D7-8C6D-46B1-ADA6-586F0EF905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098" r="1" b="3367"/>
          <a:stretch/>
        </p:blipFill>
        <p:spPr>
          <a:xfrm>
            <a:off x="9647435" y="3455538"/>
            <a:ext cx="1887366" cy="2522258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B0958816-133D-4C5C-8B3B-32BE746FE0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011" y="3760397"/>
            <a:ext cx="1969061" cy="2966977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61F53C9-C826-4C30-9375-1197017A91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1817" y="3768817"/>
            <a:ext cx="1971555" cy="29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45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FDA4-40D3-4C72-9A52-4E0C19B0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2400" dirty="0" err="1"/>
              <a:t>Najstarszy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świecie</a:t>
            </a:r>
            <a:r>
              <a:rPr lang="en-US" sz="2400" dirty="0"/>
              <a:t> instrument </a:t>
            </a:r>
            <a:r>
              <a:rPr lang="en-US" sz="2400" dirty="0" err="1"/>
              <a:t>muzyczny</a:t>
            </a:r>
            <a:r>
              <a:rPr lang="en-US" sz="2400" dirty="0"/>
              <a:t> </a:t>
            </a:r>
            <a:r>
              <a:rPr lang="en-US" sz="2400" dirty="0" err="1"/>
              <a:t>odnaleziono</a:t>
            </a:r>
            <a:r>
              <a:rPr lang="en-US" sz="2400" dirty="0"/>
              <a:t> w Danii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E0F56-8911-418B-9FAA-280B07808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931045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Zakrzwyione rogi cielęce, są najstarszym zachowanym instrumentem muzycznym. Pochodzą z epoki brązu.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880E9B-867D-4A48-93C5-005A3C7AD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705033"/>
            <a:ext cx="4198182" cy="286239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334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248CD-C763-4D7B-8319-88D547B0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  <a:ea typeface="+mj-lt"/>
                <a:cs typeface="+mj-lt"/>
              </a:rPr>
              <a:t>Duńczycy są wiodącymi na świecie producentami wiatraków</a:t>
            </a: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76CC7-0407-416F-A3BB-169A8395E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W 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rzeczywistości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zainstalowali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ponad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90 %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morskich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turbin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wiatrowych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świecie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a 28 %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energii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kraju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pochodzi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elektrowni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wiatrowych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D5D1C6-2110-4A05-A1B5-410B84459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1"/>
            <a:ext cx="5629268" cy="316646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1312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4DB14-53B4-4333-8EEA-5DE181C4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D265-A7C6-4928-A857-63B963CE3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Prezetację</a:t>
            </a:r>
            <a:r>
              <a:rPr lang="en-US" sz="2000" dirty="0">
                <a:solidFill>
                  <a:srgbClr val="FFFFFF"/>
                </a:solidFill>
              </a:rPr>
              <a:t> o Danii </a:t>
            </a:r>
            <a:r>
              <a:rPr lang="en-US" sz="2000" dirty="0" err="1">
                <a:solidFill>
                  <a:srgbClr val="FFFFFF"/>
                </a:solidFill>
              </a:rPr>
              <a:t>opracował</a:t>
            </a:r>
            <a:r>
              <a:rPr lang="en-US" sz="2000" dirty="0">
                <a:solidFill>
                  <a:srgbClr val="FFFFFF"/>
                </a:solidFill>
              </a:rPr>
              <a:t> Jakub </a:t>
            </a:r>
            <a:r>
              <a:rPr lang="en-US" sz="2000" dirty="0" err="1">
                <a:solidFill>
                  <a:srgbClr val="FFFFFF"/>
                </a:solidFill>
              </a:rPr>
              <a:t>Wróbel</a:t>
            </a:r>
            <a:r>
              <a:rPr lang="en-US" sz="2000" dirty="0">
                <a:solidFill>
                  <a:srgbClr val="FFFFFF"/>
                </a:solidFill>
              </a:rPr>
              <a:t> w </a:t>
            </a:r>
            <a:r>
              <a:rPr lang="en-US" sz="2000" dirty="0" err="1">
                <a:solidFill>
                  <a:srgbClr val="FFFFFF"/>
                </a:solidFill>
              </a:rPr>
              <a:t>ramach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projektu</a:t>
            </a:r>
            <a:r>
              <a:rPr lang="en-US" sz="2000" dirty="0">
                <a:solidFill>
                  <a:srgbClr val="FFFFFF"/>
                </a:solidFill>
              </a:rPr>
              <a:t> "</a:t>
            </a:r>
            <a:r>
              <a:rPr lang="en-US" sz="2000" dirty="0" err="1">
                <a:solidFill>
                  <a:srgbClr val="FFFFFF"/>
                </a:solidFill>
              </a:rPr>
              <a:t>Klucze</a:t>
            </a:r>
            <a:r>
              <a:rPr lang="en-US" sz="2000" dirty="0">
                <a:solidFill>
                  <a:srgbClr val="FFFFFF"/>
                </a:solidFill>
              </a:rPr>
              <a:t> Do </a:t>
            </a:r>
            <a:r>
              <a:rPr lang="en-US" sz="2000" dirty="0" err="1">
                <a:solidFill>
                  <a:srgbClr val="FFFFFF"/>
                </a:solidFill>
              </a:rPr>
              <a:t>Przyszłości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Uczniów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Sadzewiczowej</a:t>
            </a:r>
            <a:r>
              <a:rPr lang="en-US" sz="2000" dirty="0">
                <a:solidFill>
                  <a:srgbClr val="FFFFFF"/>
                </a:solidFill>
              </a:rPr>
              <a:t>" GEO LAB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   </a:t>
            </a:r>
            <a:r>
              <a:rPr lang="en-US" sz="2000" dirty="0" err="1">
                <a:solidFill>
                  <a:srgbClr val="FFFFFF"/>
                </a:solidFill>
              </a:rPr>
              <a:t>Laboratorium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Geograficzne</a:t>
            </a:r>
          </a:p>
        </p:txBody>
      </p:sp>
    </p:spTree>
    <p:extLst>
      <p:ext uri="{BB962C8B-B14F-4D97-AF65-F5344CB8AC3E}">
        <p14:creationId xmlns:p14="http://schemas.microsoft.com/office/powerpoint/2010/main" val="228760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ADE1-5A3C-43C0-B5DF-3B4A0FB3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CCB580-B62E-4CBC-BAA2-2D216A775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0" y="-1318"/>
            <a:ext cx="12197070" cy="6856082"/>
          </a:xfrm>
        </p:spPr>
      </p:pic>
    </p:spTree>
    <p:extLst>
      <p:ext uri="{BB962C8B-B14F-4D97-AF65-F5344CB8AC3E}">
        <p14:creationId xmlns:p14="http://schemas.microsoft.com/office/powerpoint/2010/main" val="3879622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3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9" name="Rectangle 27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AF9CF-CAD2-4BFF-8F1D-B3EDEF6D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pic>
        <p:nvPicPr>
          <p:cNvPr id="33" name="Picture 31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4" name="Content Placeholder 20">
            <a:extLst>
              <a:ext uri="{FF2B5EF4-FFF2-40B4-BE49-F238E27FC236}">
                <a16:creationId xmlns:a16="http://schemas.microsoft.com/office/drawing/2014/main" id="{38D3A650-7398-4DE0-997C-72A03BD7A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Stolica</a:t>
            </a:r>
            <a:r>
              <a:rPr lang="en-US" sz="2000" dirty="0"/>
              <a:t>- </a:t>
            </a:r>
            <a:r>
              <a:rPr lang="en-US" sz="2000" dirty="0" err="1"/>
              <a:t>Kopenhaga</a:t>
            </a:r>
            <a:endParaRPr lang="en-US" sz="2000" dirty="0"/>
          </a:p>
          <a:p>
            <a:r>
              <a:rPr lang="en-US" sz="2000" dirty="0" err="1"/>
              <a:t>Powierzchnia</a:t>
            </a:r>
            <a:r>
              <a:rPr lang="en-US" sz="2000" dirty="0"/>
              <a:t>- 43 933</a:t>
            </a:r>
            <a:r>
              <a:rPr lang="en-US" sz="2000" dirty="0">
                <a:ea typeface="+mn-lt"/>
                <a:cs typeface="+mn-lt"/>
              </a:rPr>
              <a:t> km²</a:t>
            </a:r>
          </a:p>
          <a:p>
            <a:r>
              <a:rPr lang="en-US" sz="2000" dirty="0" err="1">
                <a:ea typeface="+mn-lt"/>
                <a:cs typeface="+mn-lt"/>
              </a:rPr>
              <a:t>Liczba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ludności</a:t>
            </a:r>
            <a:r>
              <a:rPr lang="en-US" sz="2000" dirty="0">
                <a:ea typeface="+mn-lt"/>
                <a:cs typeface="+mn-lt"/>
              </a:rPr>
              <a:t>- 5 822 763</a:t>
            </a:r>
          </a:p>
          <a:p>
            <a:r>
              <a:rPr lang="en-US" sz="2000" dirty="0" err="1">
                <a:ea typeface="+mn-lt"/>
                <a:cs typeface="+mn-lt"/>
              </a:rPr>
              <a:t>Gęstość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zaludnienia</a:t>
            </a:r>
            <a:r>
              <a:rPr lang="en-US" sz="2000" dirty="0">
                <a:ea typeface="+mn-lt"/>
                <a:cs typeface="+mn-lt"/>
              </a:rPr>
              <a:t>- 131osób/ km²</a:t>
            </a:r>
          </a:p>
          <a:p>
            <a:r>
              <a:rPr lang="en-US" sz="2000" dirty="0" err="1"/>
              <a:t>Jęzkyki</a:t>
            </a:r>
            <a:r>
              <a:rPr lang="en-US" sz="2000" dirty="0"/>
              <a:t> </a:t>
            </a:r>
            <a:r>
              <a:rPr lang="en-US" sz="2000" dirty="0" err="1"/>
              <a:t>urzędowe</a:t>
            </a:r>
            <a:r>
              <a:rPr lang="en-US" sz="2000" dirty="0"/>
              <a:t>- </a:t>
            </a:r>
            <a:r>
              <a:rPr lang="en-US" sz="2000" dirty="0" err="1"/>
              <a:t>Duński</a:t>
            </a:r>
            <a:endParaRPr lang="en-US" sz="20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2C3A1A6-02C7-4C22-BAB2-67114CC13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748798"/>
            <a:ext cx="6269479" cy="536040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09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6FF7-4F84-4658-A6DA-B9635D92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err="1"/>
              <a:t>Flaga</a:t>
            </a:r>
            <a:r>
              <a:rPr lang="en-US" sz="2400" dirty="0"/>
              <a:t> I </a:t>
            </a:r>
            <a:r>
              <a:rPr lang="en-US" sz="2400" dirty="0" err="1"/>
              <a:t>waluta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B939-74F0-456C-818C-9AD40E0EC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Flaga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374DBDA-A8FC-4641-B584-C4F1AFD9C7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038" y="3277008"/>
            <a:ext cx="4697412" cy="241218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EAE24-C22B-465F-890A-32FCBD4FA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Waluta- Korona </a:t>
            </a:r>
            <a:r>
              <a:rPr lang="en-US" dirty="0" err="1"/>
              <a:t>Duńska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A036440-31FF-428E-B71C-C8F1941E61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23825" y="3276621"/>
            <a:ext cx="4694980" cy="2412959"/>
          </a:xfrm>
        </p:spPr>
      </p:pic>
    </p:spTree>
    <p:extLst>
      <p:ext uri="{BB962C8B-B14F-4D97-AF65-F5344CB8AC3E}">
        <p14:creationId xmlns:p14="http://schemas.microsoft.com/office/powerpoint/2010/main" val="2885037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5" name="Picture 11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66" name="Picture 13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7" name="Rectangle 15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17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" name="Picture 19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70" name="Picture 21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Rectangle 23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0EF99-BD45-4262-80DD-7F050322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Ustrój polityczny Danii</a:t>
            </a:r>
          </a:p>
        </p:txBody>
      </p:sp>
      <p:pic>
        <p:nvPicPr>
          <p:cNvPr id="73" name="Picture 27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E9D4F-A637-43D5-AE17-7D279E77E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solidFill>
                  <a:srgbClr val="FFFFFF"/>
                </a:solidFill>
              </a:rPr>
              <a:t>Dania jest </a:t>
            </a:r>
            <a:r>
              <a:rPr lang="en-US" sz="1900" dirty="0" err="1">
                <a:solidFill>
                  <a:srgbClr val="FFFFFF"/>
                </a:solidFill>
              </a:rPr>
              <a:t>monarchią</a:t>
            </a:r>
            <a:r>
              <a:rPr lang="en-US" sz="1900" dirty="0">
                <a:solidFill>
                  <a:srgbClr val="FFFFFF"/>
                </a:solidFill>
              </a:rPr>
              <a:t> </a:t>
            </a:r>
            <a:r>
              <a:rPr lang="en-US" sz="1900" dirty="0" err="1">
                <a:solidFill>
                  <a:srgbClr val="FFFFFF"/>
                </a:solidFill>
              </a:rPr>
              <a:t>konstytucyjną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której</a:t>
            </a:r>
            <a:r>
              <a:rPr lang="en-US" sz="1900" dirty="0">
                <a:solidFill>
                  <a:srgbClr val="FFFFFF"/>
                </a:solidFill>
              </a:rPr>
              <a:t> </a:t>
            </a:r>
            <a:r>
              <a:rPr lang="en-US" sz="1900" dirty="0" err="1">
                <a:solidFill>
                  <a:srgbClr val="FFFFFF"/>
                </a:solidFill>
              </a:rPr>
              <a:t>najwyższym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władcą</a:t>
            </a:r>
            <a:r>
              <a:rPr lang="en-US" sz="1900" dirty="0">
                <a:solidFill>
                  <a:srgbClr val="FFFFFF"/>
                </a:solidFill>
              </a:rPr>
              <a:t> jest </a:t>
            </a:r>
            <a:r>
              <a:rPr lang="en-US" sz="1900" dirty="0" err="1">
                <a:solidFill>
                  <a:srgbClr val="FFFFFF"/>
                </a:solidFill>
              </a:rPr>
              <a:t>monarcha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</a:p>
          <a:p>
            <a:r>
              <a:rPr lang="en-US" sz="1900" dirty="0" err="1">
                <a:solidFill>
                  <a:srgbClr val="FFFFFF"/>
                </a:solidFill>
              </a:rPr>
              <a:t>Głowa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państwa</a:t>
            </a:r>
            <a:r>
              <a:rPr lang="en-US" sz="1900" dirty="0">
                <a:solidFill>
                  <a:srgbClr val="FFFFFF"/>
                </a:solidFill>
              </a:rPr>
              <a:t>- Małgorzata II</a:t>
            </a:r>
          </a:p>
        </p:txBody>
      </p:sp>
      <p:sp useBgFill="1">
        <p:nvSpPr>
          <p:cNvPr id="74" name="Rectangle 29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45AFF8C-1234-4C16-A255-97693135C0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593085" y="1849408"/>
            <a:ext cx="5629268" cy="31523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517B95E-A11C-4F6F-B801-F73FBA1E6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667" y="3878045"/>
            <a:ext cx="1341981" cy="23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26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2E5F-397C-41A6-A727-58875B728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wiedziałeś</a:t>
            </a:r>
            <a:r>
              <a:rPr lang="en-US" dirty="0"/>
              <a:t>, </a:t>
            </a:r>
            <a:r>
              <a:rPr lang="en-US" dirty="0" err="1"/>
              <a:t>że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AE262-7DBA-4AAB-B258-C79FC6E0A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58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BA312-D720-40A2-982D-4F126AFC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W Danii jest ponad dwa razy więcej rowerów niż samochodów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F55730-8AB9-4222-8660-B1BC2BF9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 </a:t>
            </a:r>
            <a:r>
              <a:rPr lang="en-US" sz="2000" dirty="0" err="1">
                <a:solidFill>
                  <a:srgbClr val="FFFFFF"/>
                </a:solidFill>
              </a:rPr>
              <a:t>kraju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znajduje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się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ponad</a:t>
            </a:r>
            <a:r>
              <a:rPr lang="en-US" sz="2000" dirty="0">
                <a:solidFill>
                  <a:srgbClr val="FFFFFF"/>
                </a:solidFill>
              </a:rPr>
              <a:t> 12 000 </a:t>
            </a:r>
            <a:r>
              <a:rPr lang="en-US" sz="2000" dirty="0" err="1">
                <a:solidFill>
                  <a:srgbClr val="FFFFFF"/>
                </a:solidFill>
              </a:rPr>
              <a:t>kilometrów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ścieżek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rowerowych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  <a:endParaRPr lang="en-US" sz="1400" dirty="0">
              <a:solidFill>
                <a:srgbClr val="FFFFFF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3D0F79-9F04-4D94-A004-BA79C0A4F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757932"/>
            <a:ext cx="5629268" cy="333534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7426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9CDBE-F332-4918-9CA0-770CF288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Cyclista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Bjarne Riis jest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jedynym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Duńczykiem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który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wygrał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Tour de France w 1996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roku</a:t>
            </a: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14F8FD-292D-444F-8713-75BDEE63E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1EFABB-9365-4C57-A34C-CFB927C58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560908"/>
            <a:ext cx="5629268" cy="37293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40350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76867-4DF9-4404-A161-EDDEE27F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rgbClr val="FFFFFF"/>
                </a:solidFill>
                <a:ea typeface="+mj-lt"/>
                <a:cs typeface="+mj-lt"/>
              </a:rPr>
              <a:t> Dania to jeden z największych na świecie laureatów nagrody Nobla w przeliczeniu na jednego mieszkańca</a:t>
            </a:r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85D522-9A5F-4BC5-BC8C-2A15968C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28215"/>
            <a:ext cx="3656289" cy="47374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Niels Finsen-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medycyna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fizjologia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1903</a:t>
            </a:r>
            <a:endParaRPr lang="en-US" sz="140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Fredrik Bajer-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Nagroda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Pokojowa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1908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Henrik Pontoppidan-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literatura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1917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Karl Gjellerup-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literatura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1917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August Krogh-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medycyna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fizjologia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1920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Niels Bohr-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fizyka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1922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Johannes Fibiger-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medycyna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fizjologia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1926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Henrik Dam-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medycyna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fizjologia,1943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Johannes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V.Jensen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literatura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1944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Aage Bohr-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fizyka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1975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Ben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R.Mottelson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fizyka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1975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Niels Kaj Jerne-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medycyna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fizjologia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1984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Jens Christian Skou- 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chemia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1997</a:t>
            </a:r>
            <a:endParaRPr lang="en-US">
              <a:solidFill>
                <a:schemeClr val="bg1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D9FF02-F791-46C9-930C-CFBEA9B85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2025323"/>
            <a:ext cx="5629268" cy="28005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2212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68F30-05BB-4467-A067-B4580611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Lego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pochodzi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 z Danii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6CC2A2-4DC1-4F64-A806-18538335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Co </a:t>
            </a:r>
            <a:r>
              <a:rPr lang="en-US" sz="2000" dirty="0" err="1">
                <a:solidFill>
                  <a:srgbClr val="FFFFFF"/>
                </a:solidFill>
              </a:rPr>
              <a:t>roku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na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świecie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sprzedawanych</a:t>
            </a:r>
            <a:r>
              <a:rPr lang="en-US" sz="2000" dirty="0">
                <a:solidFill>
                  <a:srgbClr val="FFFFFF"/>
                </a:solidFill>
              </a:rPr>
              <a:t> jest 75 </a:t>
            </a:r>
            <a:r>
              <a:rPr lang="en-US" sz="2000" dirty="0" err="1">
                <a:solidFill>
                  <a:srgbClr val="FFFFFF"/>
                </a:solidFill>
              </a:rPr>
              <a:t>miliardów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plastikowych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klocków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tej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marki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  <a:endParaRPr lang="en-US" sz="1400" dirty="0">
              <a:solidFill>
                <a:srgbClr val="FFFFFF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F9AAA1-BB53-44A2-9DDE-7A8707FC3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589054"/>
            <a:ext cx="5629268" cy="367309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0478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EF26AF433C384EB7886E7969F69628" ma:contentTypeVersion="11" ma:contentTypeDescription="Utwórz nowy dokument." ma:contentTypeScope="" ma:versionID="8616a60445f3cf7ea0714ad2b47b9c74">
  <xsd:schema xmlns:xsd="http://www.w3.org/2001/XMLSchema" xmlns:xs="http://www.w3.org/2001/XMLSchema" xmlns:p="http://schemas.microsoft.com/office/2006/metadata/properties" xmlns:ns2="3000689c-127e-4d9c-8a3c-6470cc039888" targetNamespace="http://schemas.microsoft.com/office/2006/metadata/properties" ma:root="true" ma:fieldsID="43a5e3fdf5399be0b290f85a5b7d2b3e" ns2:_="">
    <xsd:import namespace="3000689c-127e-4d9c-8a3c-6470cc039888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0689c-127e-4d9c-8a3c-6470cc03988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000689c-127e-4d9c-8a3c-6470cc039888" xsi:nil="true"/>
  </documentManagement>
</p:properties>
</file>

<file path=customXml/itemProps1.xml><?xml version="1.0" encoding="utf-8"?>
<ds:datastoreItem xmlns:ds="http://schemas.openxmlformats.org/officeDocument/2006/customXml" ds:itemID="{5D00490C-1A51-44C8-80EE-C8196B2E70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8CFFC3-D579-4FAC-A4F1-E3F8001A8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0689c-127e-4d9c-8a3c-6470cc039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74BD50-FDE5-4CDB-B339-FD5470E3CC14}">
  <ds:schemaRefs>
    <ds:schemaRef ds:uri="http://schemas.microsoft.com/office/2006/metadata/properties"/>
    <ds:schemaRef ds:uri="http://schemas.microsoft.com/office/infopath/2007/PartnerControls"/>
    <ds:schemaRef ds:uri="3000689c-127e-4d9c-8a3c-6470cc0398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TM00001032</Template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TM04033917[[fn=Berlin]]_novariants</vt:lpstr>
      <vt:lpstr>Dania- Królestwo Danii</vt:lpstr>
      <vt:lpstr>PowerPoint Presentation</vt:lpstr>
      <vt:lpstr>Flaga I waluta</vt:lpstr>
      <vt:lpstr>Ustrój polityczny Danii</vt:lpstr>
      <vt:lpstr>Czy wiedziałeś, że</vt:lpstr>
      <vt:lpstr>W Danii jest ponad dwa razy więcej rowerów niż samochodów</vt:lpstr>
      <vt:lpstr>Cyclista Bjarne Riis jest jedynym Duńczykiem, który wygrał Tour de France w 1996 roku</vt:lpstr>
      <vt:lpstr> Dania to jeden z największych na świecie laureatów nagrody Nobla w przeliczeniu na jednego mieszkańca</vt:lpstr>
      <vt:lpstr>Lego pochodzi z Danii</vt:lpstr>
      <vt:lpstr>Lars Ulrich- perkusista grupy Metallica, urodził się w Danii</vt:lpstr>
      <vt:lpstr>Najstarszy park rozrywki jest położony w Danii</vt:lpstr>
      <vt:lpstr>W Danii w ciągu roku przez średnio 171 dni pada deszcz lub śnieg</vt:lpstr>
      <vt:lpstr>Hans Christian Andersen pochodzi z Danii</vt:lpstr>
      <vt:lpstr>Najstarszy na świecie instrument muzyczny odnaleziono w Danii</vt:lpstr>
      <vt:lpstr>Duńczycy są wiodącymi na świecie producentami wiatraków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436</cp:revision>
  <dcterms:created xsi:type="dcterms:W3CDTF">2021-12-13T15:02:05Z</dcterms:created>
  <dcterms:modified xsi:type="dcterms:W3CDTF">2022-01-18T14:05:07Z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0x01010037EF26AF433C384EB7886E7969F69628</vt:lpwstr>
  </property>
</Properties>
</file>