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ublic Sans" panose="020B0604020202020204" charset="0"/>
      <p:regular r:id="rId27"/>
    </p:embeddedFont>
    <p:embeddedFont>
      <p:font typeface="Public Sans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7791E6-ED74-417D-8473-1EB3D6D47C47}" v="22" dt="2022-01-24T20:34:58.380"/>
    <p1510:client id="{9603DCE8-93FF-40D4-B290-0040B6767160}" v="44" dt="2022-01-24T20:27:16.194"/>
    <p1510:client id="{CF430755-2946-4D4F-99EF-15595F8A9FD6}" v="59" dt="2022-01-24T20:47:44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35" t="3918" r="2935"/>
          <a:stretch>
            <a:fillRect/>
          </a:stretch>
        </p:blipFill>
        <p:spPr>
          <a:xfrm>
            <a:off x="0" y="4305310"/>
            <a:ext cx="9528654" cy="59816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41383" y="1781921"/>
            <a:ext cx="12256154" cy="169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0"/>
              </a:lnSpc>
              <a:spcBef>
                <a:spcPct val="0"/>
              </a:spcBef>
            </a:pPr>
            <a:r>
              <a:rPr lang="en-US" sz="9900">
                <a:solidFill>
                  <a:srgbClr val="F6F6F6"/>
                </a:solidFill>
                <a:latin typeface="Public Sans Bold"/>
              </a:rPr>
              <a:t>FINLANDIA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35527" y="3974819"/>
            <a:ext cx="6962010" cy="58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8"/>
              </a:lnSpc>
              <a:spcBef>
                <a:spcPct val="0"/>
              </a:spcBef>
            </a:pPr>
            <a:r>
              <a:rPr lang="en-US" sz="3348">
                <a:solidFill>
                  <a:srgbClr val="F6F6F6"/>
                </a:solidFill>
                <a:latin typeface="Public Sans"/>
              </a:rPr>
              <a:t>REPUBLIKA FINLANDII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A6A51-272C-4391-92A0-14CEC1A74AA8}"/>
              </a:ext>
            </a:extLst>
          </p:cNvPr>
          <p:cNvSpPr txBox="1"/>
          <p:nvPr/>
        </p:nvSpPr>
        <p:spPr>
          <a:xfrm>
            <a:off x="10459453" y="6057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37460-34F8-48B3-9C16-2FEBED1E44FB}"/>
              </a:ext>
            </a:extLst>
          </p:cNvPr>
          <p:cNvSpPr txBox="1"/>
          <p:nvPr/>
        </p:nvSpPr>
        <p:spPr>
          <a:xfrm>
            <a:off x="5140492" y="31252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108942"/>
            <a:ext cx="9642732" cy="54240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900" b="2900"/>
          <a:stretch>
            <a:fillRect/>
          </a:stretch>
        </p:blipFill>
        <p:spPr>
          <a:xfrm>
            <a:off x="9642732" y="2108942"/>
            <a:ext cx="8637078" cy="54240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95673" y="423425"/>
            <a:ext cx="16384289" cy="108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76"/>
              </a:lnSpc>
              <a:spcBef>
                <a:spcPct val="0"/>
              </a:spcBef>
            </a:pPr>
            <a:r>
              <a:rPr lang="en-US" sz="6340">
                <a:solidFill>
                  <a:srgbClr val="0E0857"/>
                </a:solidFill>
                <a:latin typeface="Public Sans Bold"/>
              </a:rPr>
              <a:t>FINOWIE UWIELBIAJĄ KAWĘ!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0948" y="8106898"/>
            <a:ext cx="16886103" cy="157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56"/>
              </a:lnSpc>
              <a:spcBef>
                <a:spcPct val="0"/>
              </a:spcBef>
            </a:pPr>
            <a:r>
              <a:rPr lang="en-US" sz="4540">
                <a:solidFill>
                  <a:srgbClr val="0E0857"/>
                </a:solidFill>
                <a:latin typeface="Public Sans Bold"/>
              </a:rPr>
              <a:t>JEST TO JEDYNY KRAJ, W KTÓRYM PRZERWA NA KAWĘ JEST PODSTAWOWYM PRAWEM KAŻDEGO PRACUJĄCEGO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25" b="16325"/>
          <a:stretch>
            <a:fillRect/>
          </a:stretch>
        </p:blipFill>
        <p:spPr>
          <a:xfrm>
            <a:off x="0" y="1773775"/>
            <a:ext cx="18288000" cy="52190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1270" y="7432850"/>
            <a:ext cx="17585460" cy="28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22"/>
              </a:lnSpc>
              <a:spcBef>
                <a:spcPct val="0"/>
              </a:spcBef>
            </a:pPr>
            <a:r>
              <a:rPr lang="en-US" sz="5444">
                <a:solidFill>
                  <a:srgbClr val="0E0857"/>
                </a:solidFill>
                <a:latin typeface="Public Sans Bold"/>
              </a:rPr>
              <a:t> MIĘDZY INNYMI ZAWODY W NOSZENIU ŻON, RZUT TELEFONEM KOMÓRKOWYM CZY POLOWANIE NA KOMARY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1452" y="415974"/>
            <a:ext cx="18438544" cy="109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3"/>
              </a:lnSpc>
              <a:spcBef>
                <a:spcPct val="0"/>
              </a:spcBef>
            </a:pPr>
            <a:r>
              <a:rPr lang="en-US" sz="6295">
                <a:solidFill>
                  <a:srgbClr val="0E0857"/>
                </a:solidFill>
                <a:latin typeface="Public Sans Bold"/>
              </a:rPr>
              <a:t>W FINLANDII WYMYŚLONO KILKA SPORTÓW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61" t="6576" b="6576"/>
          <a:stretch>
            <a:fillRect/>
          </a:stretch>
        </p:blipFill>
        <p:spPr>
          <a:xfrm>
            <a:off x="485499" y="2572330"/>
            <a:ext cx="7791920" cy="70973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38947" y="381300"/>
            <a:ext cx="17439841" cy="180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39"/>
              </a:lnSpc>
              <a:spcBef>
                <a:spcPct val="0"/>
              </a:spcBef>
            </a:pPr>
            <a:r>
              <a:rPr lang="en-US" sz="5171">
                <a:solidFill>
                  <a:srgbClr val="0E0857"/>
                </a:solidFill>
                <a:latin typeface="Public Sans Bold"/>
              </a:rPr>
              <a:t>13 PAŹDZIERNIKA OBCHODZONY JEST DZIEŃ PORAŻKI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98580" y="5048250"/>
            <a:ext cx="11209221" cy="264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97"/>
              </a:lnSpc>
              <a:spcBef>
                <a:spcPct val="0"/>
              </a:spcBef>
            </a:pPr>
            <a:r>
              <a:rPr lang="en-US" sz="5069">
                <a:solidFill>
                  <a:srgbClr val="0E0857"/>
                </a:solidFill>
                <a:latin typeface="Public Sans Bold"/>
              </a:rPr>
              <a:t>JEST ŚWIĘTEM ZŁYCH WIADOMOŚCI I PECHA-JAKO NAUCZKI NA PRZYSZŁOŚĆ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03" t="4120" b="4120"/>
          <a:stretch>
            <a:fillRect/>
          </a:stretch>
        </p:blipFill>
        <p:spPr>
          <a:xfrm>
            <a:off x="1856002" y="3358003"/>
            <a:ext cx="14224725" cy="69289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540" y="563130"/>
            <a:ext cx="17986911" cy="2005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92"/>
              </a:lnSpc>
              <a:spcBef>
                <a:spcPct val="0"/>
              </a:spcBef>
            </a:pPr>
            <a:r>
              <a:rPr lang="en-US" sz="5780">
                <a:solidFill>
                  <a:srgbClr val="0E0857"/>
                </a:solidFill>
                <a:latin typeface="Public Sans Bold"/>
              </a:rPr>
              <a:t>GRA ANGRY BIRDS ZOSTAŁA STWORZONA PRZEZ MAŁĄ FIŃSKĄ FIRMĘ.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71"/>
          <a:stretch>
            <a:fillRect/>
          </a:stretch>
        </p:blipFill>
        <p:spPr>
          <a:xfrm>
            <a:off x="2124136" y="1028700"/>
            <a:ext cx="14039727" cy="65739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7932439"/>
            <a:ext cx="17904259" cy="193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82"/>
              </a:lnSpc>
              <a:spcBef>
                <a:spcPct val="0"/>
              </a:spcBef>
            </a:pPr>
            <a:r>
              <a:rPr lang="en-US" sz="5559">
                <a:solidFill>
                  <a:srgbClr val="0E0857"/>
                </a:solidFill>
                <a:latin typeface="Public Sans Bold"/>
              </a:rPr>
              <a:t>MUMINKI TO BAJKA AUTORSTWA FIŃSKIEJ PISARKI TOVE JANSSON.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5009" r="17478"/>
          <a:stretch/>
        </p:blipFill>
        <p:spPr>
          <a:xfrm>
            <a:off x="1" y="10"/>
            <a:ext cx="9908283" cy="97906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14573" y="884038"/>
            <a:ext cx="8059388" cy="8381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002060"/>
                </a:solidFill>
              </a:rPr>
              <a:t>FINLANDIA OD LAT ZAJMUJE PIERWSZE POZYCJE W RANKINGU NAJSZCZĘŚLIWSZYCH KRAJÓW ŚWIATA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60120" y="488053"/>
            <a:ext cx="6552903" cy="2935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b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 FINLANDII 27 LIPCA OBCHODZI SIĘ DZIEŃ ŚPIOCHA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2060"/>
                </a:solidFill>
              </a:rPr>
              <a:t>OSTATNI CZŁONEK RODZINY,KTÓRY SIĘ OBUDZI, ZGODNIE Z TRADYCJĄ POWINIEN ZOSTAĆ WRZUCONY DO WODY PRZEZ POZOSTAŁYCH CZŁONKÓW RODZINY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t="1548"/>
          <a:stretch/>
        </p:blipFill>
        <p:spPr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F62BEB3-DB70-4D14-A8E9-92393CF1F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3" b="1160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DZIĘKUJĘ ZA UWAGĘ!!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43" b="2743"/>
          <a:stretch>
            <a:fillRect/>
          </a:stretch>
        </p:blipFill>
        <p:spPr>
          <a:xfrm>
            <a:off x="1447769" y="0"/>
            <a:ext cx="15392462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50871" y="171450"/>
            <a:ext cx="10970944" cy="4677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38530" lvl="1" indent="-469265">
              <a:lnSpc>
                <a:spcPts val="6088"/>
              </a:lnSpc>
              <a:buFont typeface="Arial"/>
              <a:buChar char="•"/>
            </a:pPr>
            <a:r>
              <a:rPr lang="en-US" sz="4300" b="1">
                <a:solidFill>
                  <a:srgbClr val="002060"/>
                </a:solidFill>
                <a:latin typeface="Public Sans Bold"/>
              </a:rPr>
              <a:t>POWIERZCHNIA CAŁKOWITA: 338145 KM2</a:t>
            </a:r>
          </a:p>
          <a:p>
            <a:pPr marL="960120" lvl="1" indent="-480060">
              <a:lnSpc>
                <a:spcPts val="6228"/>
              </a:lnSpc>
              <a:buFont typeface="Arial"/>
              <a:buChar char="•"/>
            </a:pPr>
            <a:r>
              <a:rPr lang="en-US" sz="4400" b="1">
                <a:solidFill>
                  <a:srgbClr val="002060"/>
                </a:solidFill>
                <a:latin typeface="Public Sans Bold"/>
              </a:rPr>
              <a:t>STOLICA: HELSINKI</a:t>
            </a:r>
          </a:p>
          <a:p>
            <a:pPr marL="960120" lvl="1" indent="-480060">
              <a:lnSpc>
                <a:spcPts val="6228"/>
              </a:lnSpc>
              <a:buFont typeface="Arial"/>
              <a:buChar char="•"/>
            </a:pPr>
            <a:r>
              <a:rPr lang="en-US" sz="4400" b="1">
                <a:solidFill>
                  <a:srgbClr val="002060"/>
                </a:solidFill>
                <a:latin typeface="Public Sans Bold"/>
              </a:rPr>
              <a:t>JĘZYKI: FIŃSKI 92%, SZWEDZKI 5,6%, INNE 2,4%</a:t>
            </a:r>
          </a:p>
          <a:p>
            <a:pPr algn="l">
              <a:lnSpc>
                <a:spcPts val="6228"/>
              </a:lnSpc>
            </a:pPr>
            <a:endParaRPr lang="en-US" sz="4448">
              <a:solidFill>
                <a:srgbClr val="0E0857"/>
              </a:solidFill>
              <a:latin typeface="Public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0268" y="4059556"/>
            <a:ext cx="5164942" cy="6227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30441" y="257175"/>
            <a:ext cx="7257559" cy="568508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33585" y="6379178"/>
            <a:ext cx="13422789" cy="311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88"/>
              </a:lnSpc>
            </a:pPr>
            <a:endParaRPr lang="en-US" b="1">
              <a:solidFill>
                <a:srgbClr val="002060"/>
              </a:solidFill>
              <a:cs typeface="Calibri"/>
            </a:endParaRPr>
          </a:p>
          <a:p>
            <a:pPr marL="960120" lvl="1" indent="-480060">
              <a:lnSpc>
                <a:spcPts val="6228"/>
              </a:lnSpc>
              <a:buFont typeface="Arial"/>
              <a:buChar char="•"/>
            </a:pPr>
            <a:r>
              <a:rPr lang="en-US" sz="4400" b="1">
                <a:solidFill>
                  <a:srgbClr val="002060"/>
                </a:solidFill>
                <a:latin typeface="Public Sans Bold"/>
              </a:rPr>
              <a:t>WALUTA: EURO</a:t>
            </a:r>
          </a:p>
          <a:p>
            <a:pPr marL="960120" lvl="1" indent="-480060">
              <a:lnSpc>
                <a:spcPts val="6228"/>
              </a:lnSpc>
              <a:buFont typeface="Arial"/>
              <a:buChar char="•"/>
            </a:pPr>
            <a:r>
              <a:rPr lang="en-US" sz="4400" b="1">
                <a:solidFill>
                  <a:srgbClr val="002060"/>
                </a:solidFill>
                <a:latin typeface="Public Sans Bold"/>
              </a:rPr>
              <a:t>LICZBA LUDNOŚCI: 5,531 MLN</a:t>
            </a:r>
          </a:p>
          <a:p>
            <a:pPr algn="l">
              <a:lnSpc>
                <a:spcPts val="6228"/>
              </a:lnSpc>
            </a:pPr>
            <a:endParaRPr lang="en-US" sz="4448">
              <a:solidFill>
                <a:srgbClr val="0E0857"/>
              </a:solidFill>
              <a:latin typeface="Public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71350" y="2391671"/>
            <a:ext cx="6516650" cy="74990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18"/>
            <a:ext cx="10469070" cy="588885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5976678"/>
            <a:ext cx="14000975" cy="404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endParaRPr/>
          </a:p>
          <a:p>
            <a:pPr marL="1001859" lvl="1" indent="-500930">
              <a:lnSpc>
                <a:spcPts val="6496"/>
              </a:lnSpc>
              <a:buFont typeface="Arial"/>
              <a:buChar char="•"/>
            </a:pPr>
            <a:r>
              <a:rPr lang="en-US" sz="4640">
                <a:solidFill>
                  <a:srgbClr val="0E0857"/>
                </a:solidFill>
                <a:latin typeface="Public Sans Bold"/>
              </a:rPr>
              <a:t>USTRÓJ: REPUBLIKA</a:t>
            </a:r>
          </a:p>
          <a:p>
            <a:pPr marL="1001859" lvl="1" indent="-500930">
              <a:lnSpc>
                <a:spcPts val="6496"/>
              </a:lnSpc>
              <a:buFont typeface="Arial"/>
              <a:buChar char="•"/>
            </a:pPr>
            <a:r>
              <a:rPr lang="en-US" sz="4640">
                <a:solidFill>
                  <a:srgbClr val="0E0857"/>
                </a:solidFill>
                <a:latin typeface="Public Sans Bold"/>
              </a:rPr>
              <a:t>PREZYDENT:SAULI NIINISTÖ</a:t>
            </a:r>
          </a:p>
          <a:p>
            <a:pPr marL="1001859" lvl="1" indent="-500930">
              <a:lnSpc>
                <a:spcPts val="6496"/>
              </a:lnSpc>
              <a:buFont typeface="Arial"/>
              <a:buChar char="•"/>
            </a:pPr>
            <a:r>
              <a:rPr lang="en-US" sz="4640">
                <a:solidFill>
                  <a:srgbClr val="0E0857"/>
                </a:solidFill>
                <a:latin typeface="Public Sans Bold"/>
              </a:rPr>
              <a:t>PREMIER: SANNA MARIN</a:t>
            </a:r>
          </a:p>
          <a:p>
            <a:pPr algn="l">
              <a:lnSpc>
                <a:spcPts val="6496"/>
              </a:lnSpc>
            </a:pPr>
            <a:endParaRPr lang="en-US" sz="4640">
              <a:solidFill>
                <a:srgbClr val="0E0857"/>
              </a:solidFill>
              <a:latin typeface="Public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95102" y="2221595"/>
            <a:ext cx="9064198" cy="60389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945" y="857250"/>
            <a:ext cx="9739468" cy="136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13"/>
              </a:lnSpc>
              <a:spcBef>
                <a:spcPct val="0"/>
              </a:spcBef>
            </a:pPr>
            <a:r>
              <a:rPr lang="en-US" sz="7867">
                <a:solidFill>
                  <a:srgbClr val="F6F6F6"/>
                </a:solidFill>
                <a:latin typeface="Public Sans Bold"/>
              </a:rPr>
              <a:t>CIEKAWOSTKI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41471" y="8634149"/>
            <a:ext cx="11316802" cy="10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2"/>
              </a:lnSpc>
              <a:spcBef>
                <a:spcPct val="0"/>
              </a:spcBef>
            </a:pPr>
            <a:r>
              <a:rPr lang="en-US" sz="6258">
                <a:solidFill>
                  <a:srgbClr val="F6F6F6"/>
                </a:solidFill>
                <a:latin typeface="Public Sans"/>
              </a:rPr>
              <a:t>A CZY WIEDZIAŁEŚ, ŻE....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965994"/>
            <a:ext cx="6321006" cy="63210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10843" y="514998"/>
            <a:ext cx="13708378" cy="29987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586645" y="5831178"/>
            <a:ext cx="13585701" cy="2307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403"/>
              </a:lnSpc>
              <a:spcBef>
                <a:spcPct val="0"/>
              </a:spcBef>
            </a:pPr>
            <a:r>
              <a:rPr lang="en-US" sz="6716">
                <a:solidFill>
                  <a:srgbClr val="0E0857"/>
                </a:solidFill>
                <a:latin typeface="Public Sans Bold"/>
              </a:rPr>
              <a:t>FIRMA KOMÓRKOWA NOKIA POWSTAŁA W TYM KRAJU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143500"/>
            <a:ext cx="8718915" cy="57826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3168785"/>
            <a:ext cx="9144000" cy="60895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04875"/>
            <a:ext cx="15324428" cy="303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69"/>
              </a:lnSpc>
              <a:spcBef>
                <a:spcPct val="0"/>
              </a:spcBef>
            </a:pPr>
            <a:r>
              <a:rPr lang="en-US" sz="5764">
                <a:solidFill>
                  <a:srgbClr val="0E0857"/>
                </a:solidFill>
                <a:latin typeface="Public Sans Bold"/>
              </a:rPr>
              <a:t>W WIĘKSZOŚCI SZKÓŁ UCZNIOWIE ZWRACAJĄ SIĘ DO NAUCZYCIELI PO IMIENIU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133440"/>
            <a:ext cx="6459600" cy="645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338" b="8338"/>
          <a:stretch>
            <a:fillRect/>
          </a:stretch>
        </p:blipFill>
        <p:spPr>
          <a:xfrm>
            <a:off x="7912674" y="0"/>
            <a:ext cx="10140640" cy="56316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62471" y="5864402"/>
            <a:ext cx="11190843" cy="287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3"/>
              </a:lnSpc>
              <a:spcBef>
                <a:spcPct val="0"/>
              </a:spcBef>
            </a:pPr>
            <a:r>
              <a:rPr lang="en-US" sz="5495">
                <a:solidFill>
                  <a:srgbClr val="0E0857"/>
                </a:solidFill>
                <a:latin typeface="Public Sans Bold"/>
              </a:rPr>
              <a:t>BIURO ŚWIĘTEGO MIKOŁAJA ZNAJDUJE SIĘ W PÓŁNOCNEJ FINLANDII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598883" cy="5737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96029" y="1028700"/>
            <a:ext cx="8526311" cy="56930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4014" y="7026843"/>
            <a:ext cx="16699972" cy="188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2"/>
              </a:lnSpc>
              <a:spcBef>
                <a:spcPct val="0"/>
              </a:spcBef>
            </a:pPr>
            <a:r>
              <a:rPr lang="en-US" sz="5366">
                <a:solidFill>
                  <a:srgbClr val="0E0857"/>
                </a:solidFill>
                <a:latin typeface="Public Sans Bold"/>
              </a:rPr>
              <a:t>W FINLANDII ZNAJDZIEMY PONAD 2 MILIONY SAUN. JEST ICH WIĘCEJ NIŻ SAMOCHODÓW!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925084" cy="66904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48275" y="3345244"/>
            <a:ext cx="8115300" cy="52169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648275" y="1719277"/>
            <a:ext cx="13422789" cy="90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48"/>
              </a:lnSpc>
              <a:spcBef>
                <a:spcPct val="0"/>
              </a:spcBef>
            </a:pPr>
            <a:r>
              <a:rPr lang="en-US" sz="5248">
                <a:solidFill>
                  <a:srgbClr val="0E0857"/>
                </a:solidFill>
                <a:latin typeface="Public Sans Bold"/>
              </a:rPr>
              <a:t>10 % FINLANDII TO WODA!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37251" y="8748696"/>
            <a:ext cx="15222049" cy="90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48"/>
              </a:lnSpc>
              <a:spcBef>
                <a:spcPct val="0"/>
              </a:spcBef>
            </a:pPr>
            <a:r>
              <a:rPr lang="en-US" sz="5248">
                <a:solidFill>
                  <a:srgbClr val="0E0857"/>
                </a:solidFill>
                <a:latin typeface="Public Sans Bold"/>
              </a:rPr>
              <a:t>ZNANA JEST JAKO " KRAINA TYSIĄCA JEZIOR"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3000689c-127e-4d9c-8a3c-6470cc0398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EF26AF433C384EB7886E7969F69628" ma:contentTypeVersion="11" ma:contentTypeDescription="Utwórz nowy dokument." ma:contentTypeScope="" ma:versionID="8616a60445f3cf7ea0714ad2b47b9c74">
  <xsd:schema xmlns:xsd="http://www.w3.org/2001/XMLSchema" xmlns:xs="http://www.w3.org/2001/XMLSchema" xmlns:p="http://schemas.microsoft.com/office/2006/metadata/properties" xmlns:ns2="3000689c-127e-4d9c-8a3c-6470cc039888" targetNamespace="http://schemas.microsoft.com/office/2006/metadata/properties" ma:root="true" ma:fieldsID="43a5e3fdf5399be0b290f85a5b7d2b3e" ns2:_="">
    <xsd:import namespace="3000689c-127e-4d9c-8a3c-6470cc039888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0689c-127e-4d9c-8a3c-6470cc039888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E3727D-7A24-48B1-8985-D3CA90CA7D07}">
  <ds:schemaRefs>
    <ds:schemaRef ds:uri="3000689c-127e-4d9c-8a3c-6470cc03988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0DE3C35-1928-45C2-9F16-D1D5029483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00689c-127e-4d9c-8a3c-6470cc039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19DE96-D4E2-47CF-B09D-8FC7B2594D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FINLANDIA</dc:title>
  <cp:revision>2</cp:revision>
  <dcterms:created xsi:type="dcterms:W3CDTF">2006-08-16T00:00:00Z</dcterms:created>
  <dcterms:modified xsi:type="dcterms:W3CDTF">2022-02-22T14:57:55Z</dcterms:modified>
  <dc:identifier>DAE0yDQhnzs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100.000000000000</vt:lpwstr>
  </property>
  <property fmtid="{D5CDD505-2E9C-101B-9397-08002B2CF9AE}" pid="3" name="ContentTypeId">
    <vt:lpwstr>0x01010037EF26AF433C384EB7886E7969F69628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