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C0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5E99C-D9DD-14E8-0457-AA2D5F9A22B3}" v="2" dt="2022-01-17T18:38:57.803"/>
    <p1510:client id="{2866C984-8E19-0C51-04FE-F7E4DDE07CB0}" v="1564" dt="2022-01-17T18:36:40.759"/>
    <p1510:client id="{34DE3343-DDB8-4912-402C-25B4D8A2A3FA}" v="24" dt="2022-01-17T19:52:39.257"/>
    <p1510:client id="{4D8AC8C3-E4CC-10C7-8DCD-E555695D34BC}" v="14" dt="2022-01-17T18:42:19.739"/>
    <p1510:client id="{835B72AA-C367-68D6-23C3-58301F73F839}" v="8" dt="2022-01-17T18:45:18.163"/>
    <p1510:client id="{BDDE93C1-E651-49A8-99C0-13E09B30A8E7}" v="31" dt="2022-01-17T15:03:13.869"/>
    <p1510:client id="{CB38266A-5ECF-FEB8-EBAB-A8CD581A154F}" v="49" dt="2022-01-17T15:14:26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93024" y="1741873"/>
            <a:ext cx="9144000" cy="975113"/>
          </a:xfrm>
        </p:spPr>
        <p:txBody>
          <a:bodyPr>
            <a:normAutofit/>
          </a:bodyPr>
          <a:lstStyle/>
          <a:p>
            <a:r>
              <a:rPr lang="pl-PL" sz="4800" b="1">
                <a:solidFill>
                  <a:schemeClr val="accent5"/>
                </a:solidFill>
                <a:cs typeface="Calibri Light"/>
              </a:rPr>
              <a:t>FRANCJA- REPUBLIKA FRANCUSKA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36284-3A81-4627-BD7B-52EA7916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834" y="365125"/>
            <a:ext cx="4438186" cy="1325563"/>
          </a:xfrm>
        </p:spPr>
        <p:txBody>
          <a:bodyPr>
            <a:normAutofit/>
          </a:bodyPr>
          <a:lstStyle/>
          <a:p>
            <a:pPr algn="ctr"/>
            <a:r>
              <a:rPr lang="pl-PL" sz="3900" b="1" dirty="0">
                <a:solidFill>
                  <a:schemeClr val="accent5"/>
                </a:solidFill>
                <a:cs typeface="Calibri Light" panose="020F0302020204030204"/>
              </a:rPr>
              <a:t>Pierwsza szybka kolej</a:t>
            </a:r>
            <a:endParaRPr lang="pl-PL" sz="3900" dirty="0">
              <a:solidFill>
                <a:schemeClr val="accent5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6E8EE6-799D-468A-8E6A-AD501FFFE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84" y="1751113"/>
            <a:ext cx="3471575" cy="4425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bg1"/>
                </a:solidFill>
                <a:ea typeface="+mn-lt"/>
                <a:cs typeface="+mn-lt"/>
              </a:rPr>
              <a:t>To we Francji powstał pierwszy szybki pociąg TGV. Jego średnia prędkość wynosi aż 320km/h, a  rekord prędkości to 574km/h</a:t>
            </a:r>
            <a:endParaRPr lang="pl-PL" sz="32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Obraz 5" descr="Obraz zawierający trawa, tor, zewnętrzne, transport&#10;&#10;Opis wygenerowany automatycznie">
            <a:extLst>
              <a:ext uri="{FF2B5EF4-FFF2-40B4-BE49-F238E27FC236}">
                <a16:creationId xmlns:a16="http://schemas.microsoft.com/office/drawing/2014/main" id="{F6B22FAA-4CBD-475E-A735-76A659486F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8370" y="1560364"/>
            <a:ext cx="4370665" cy="2171352"/>
          </a:xfrm>
        </p:spPr>
      </p:pic>
      <p:pic>
        <p:nvPicPr>
          <p:cNvPr id="6" name="Obraz 6" descr="Obraz zawierający zewnętrzne, niebo, pociąg, drzewo&#10;&#10;Opis wygenerowany automatycznie">
            <a:extLst>
              <a:ext uri="{FF2B5EF4-FFF2-40B4-BE49-F238E27FC236}">
                <a16:creationId xmlns:a16="http://schemas.microsoft.com/office/drawing/2014/main" id="{8AF38BC8-F914-46A5-BB1E-DD80B293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70" y="3909085"/>
            <a:ext cx="4372061" cy="27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19DB9F-A900-41F0-9A6C-0C1CF94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264" y="365125"/>
            <a:ext cx="4384647" cy="1346534"/>
          </a:xfrm>
        </p:spPr>
        <p:txBody>
          <a:bodyPr>
            <a:normAutofit/>
          </a:bodyPr>
          <a:lstStyle/>
          <a:p>
            <a:pPr algn="ctr"/>
            <a:r>
              <a:rPr lang="pl-PL" sz="3400" b="1">
                <a:solidFill>
                  <a:schemeClr val="accent5"/>
                </a:solidFill>
                <a:cs typeface="Calibri Light" panose="020F0302020204030204"/>
              </a:rPr>
              <a:t>Pierwszy aparat i zdjęcie</a:t>
            </a:r>
            <a:endParaRPr lang="pl-PL" sz="3400">
              <a:solidFill>
                <a:schemeClr val="accent5"/>
              </a:solidFill>
              <a:cs typeface="Calibri Light" panose="020F0302020204030204"/>
            </a:endParaRPr>
          </a:p>
        </p:txBody>
      </p:sp>
      <p:pic>
        <p:nvPicPr>
          <p:cNvPr id="5" name="Obraz 5" descr="Obraz zawierający tekst, mężczyzna, pozujący&#10;&#10;Opis wygenerowany automatycznie">
            <a:extLst>
              <a:ext uri="{FF2B5EF4-FFF2-40B4-BE49-F238E27FC236}">
                <a16:creationId xmlns:a16="http://schemas.microsoft.com/office/drawing/2014/main" id="{FA6E8797-4A61-4E21-BC51-DA5767A94B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9643" y="1420156"/>
            <a:ext cx="1519632" cy="2442843"/>
          </a:xfrm>
        </p:spPr>
      </p:pic>
      <p:pic>
        <p:nvPicPr>
          <p:cNvPr id="7" name="Obraz 7" descr="Obraz zawierający zewnętrzne, stare, kamień&#10;&#10;Opis wygenerowany automatycznie">
            <a:extLst>
              <a:ext uri="{FF2B5EF4-FFF2-40B4-BE49-F238E27FC236}">
                <a16:creationId xmlns:a16="http://schemas.microsoft.com/office/drawing/2014/main" id="{6560CBC8-2E57-428B-8E25-E2A6E0087B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585" y="4498956"/>
            <a:ext cx="2399252" cy="1808000"/>
          </a:xfrm>
        </p:spPr>
      </p:pic>
      <p:pic>
        <p:nvPicPr>
          <p:cNvPr id="8" name="Obraz 8" descr="Obraz zawierający budynek, okno&#10;&#10;Opis wygenerowany automatycznie">
            <a:extLst>
              <a:ext uri="{FF2B5EF4-FFF2-40B4-BE49-F238E27FC236}">
                <a16:creationId xmlns:a16="http://schemas.microsoft.com/office/drawing/2014/main" id="{16713199-5836-4668-A147-61242B137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563" y="4276463"/>
            <a:ext cx="2171700" cy="2247900"/>
          </a:xfrm>
          <a:prstGeom prst="rect">
            <a:avLst/>
          </a:prstGeom>
        </p:spPr>
      </p:pic>
      <p:pic>
        <p:nvPicPr>
          <p:cNvPr id="9" name="Obraz 9" descr="Obraz zawierający osoba, kostium, krawat, tłum&#10;&#10;Opis wygenerowany automatycznie">
            <a:extLst>
              <a:ext uri="{FF2B5EF4-FFF2-40B4-BE49-F238E27FC236}">
                <a16:creationId xmlns:a16="http://schemas.microsoft.com/office/drawing/2014/main" id="{7DD1C48E-C276-4C2D-BA1C-735681BC0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061" y="1421683"/>
            <a:ext cx="1876338" cy="2441698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8BFD5DA5-290F-4DA0-9FE9-2306E4BCB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198" y="4276255"/>
            <a:ext cx="2086063" cy="24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0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340B52-17AA-409D-AEEC-614377F4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 panose="020F0302020204030204"/>
              </a:rPr>
              <a:t>Karta chipowa</a:t>
            </a:r>
            <a:endParaRPr lang="pl-PL">
              <a:solidFill>
                <a:schemeClr val="accent5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00D564-BC93-42E1-966B-69A1FC18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18" y="1853589"/>
            <a:ext cx="3524775" cy="42884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W 1974 roku francuski wynalazca pokazał światu kartę chipową. Jest ona używana przez nas dzisiaj najczęściej jako zewnętrzna karta pamięci do telefonów lub komputerów i służy do przechowywania danych</a:t>
            </a:r>
            <a:endParaRPr lang="pl-PL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BBF6C2E-1D30-48B9-AAB5-8A8A2EE24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1264" y="2575295"/>
            <a:ext cx="5181600" cy="2851998"/>
          </a:xfrm>
        </p:spPr>
      </p:pic>
    </p:spTree>
    <p:extLst>
      <p:ext uri="{BB962C8B-B14F-4D97-AF65-F5344CB8AC3E}">
        <p14:creationId xmlns:p14="http://schemas.microsoft.com/office/powerpoint/2010/main" val="254694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A8B853-7402-42AC-ADA5-6F1870E5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 panose="020F0302020204030204"/>
              </a:rPr>
              <a:t>Alfabet Brajla</a:t>
            </a:r>
            <a:endParaRPr lang="pl-PL">
              <a:solidFill>
                <a:schemeClr val="accent5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0E7FC1-D42E-4672-BB52-6498B04CD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576" y="1594927"/>
            <a:ext cx="2986481" cy="36592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Brajl opracował system znaków wypukłych, które mogły być naniesiona na kartkę papieru. Dzięki niemu ludzi niewidomi mogli czytać prasę oraz książki.</a:t>
            </a: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352A46E4-DAF4-4D61-B1EF-EE06DFAB69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7973" y="1755717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7600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BC97D-2806-4A08-AE2D-F9EF3648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 panose="020F0302020204030204"/>
              </a:rPr>
              <a:t>Maszyna licząca</a:t>
            </a:r>
            <a:endParaRPr lang="pl-PL">
              <a:solidFill>
                <a:schemeClr val="accent5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C4E4EB-3D15-48AF-9B70-5D1ED199F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659" y="1825625"/>
            <a:ext cx="32800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Pierwsza maszyna licząca powstała we Francji w 1621 roku. Potrafiła ona wtedy dodawać oraz odejmować dwie liczby</a:t>
            </a: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790D9DA-CEDD-4050-9759-DC785B371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4787" y="1944813"/>
            <a:ext cx="5181600" cy="2966466"/>
          </a:xfrm>
        </p:spPr>
      </p:pic>
    </p:spTree>
    <p:extLst>
      <p:ext uri="{BB962C8B-B14F-4D97-AF65-F5344CB8AC3E}">
        <p14:creationId xmlns:p14="http://schemas.microsoft.com/office/powerpoint/2010/main" val="28199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4CF5CB-3ED9-4BB0-ABFC-48869DB4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Francja jako organizator igrzysk olimpijskich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EFECE1-87F6-49AB-9CC6-C43A9F318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567" y="1944469"/>
            <a:ext cx="314028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 panose="020F0502020204030204"/>
              </a:rPr>
              <a:t>Francuzi zorganizowali trzykrotnie igrzyska zimowe:</a:t>
            </a: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 panose="020F0502020204030204"/>
              </a:rPr>
              <a:t>-</a:t>
            </a: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1924 w Chamonix</a:t>
            </a: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 panose="020F0502020204030204"/>
              </a:rPr>
              <a:t>-</a:t>
            </a: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1968 w Grenoble</a:t>
            </a:r>
            <a:endParaRPr lang="pl-PL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-1992 w Albertville</a:t>
            </a: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/>
              </a:rPr>
              <a:t>Oraz dwukrotnie zorganizowali igrzyska letnie:</a:t>
            </a: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/>
              </a:rPr>
              <a:t>-1900 i 1924 w Paryżu</a:t>
            </a:r>
          </a:p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/>
              </a:rPr>
              <a:t>Planowane są kolejne letnie igrzyska na 2024 również w Paryżu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7C089B5C-7C11-4A7C-84DF-A9524C54F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57706" y="1442652"/>
            <a:ext cx="3907871" cy="2607577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A229FA0E-67A2-45C6-9239-3A42E3E3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37" y="4120821"/>
            <a:ext cx="2743200" cy="25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1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B8E8CF-6780-423D-B3AE-ED3187BDF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 panose="020F0302020204030204"/>
              </a:rPr>
              <a:t>W praktycznie każdym francuskim mieście znajduje się ulica Victora Hugo</a:t>
            </a:r>
            <a:endParaRPr lang="pl-PL">
              <a:solidFill>
                <a:schemeClr val="accent5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30CCFC-7FC6-4CC2-B26C-47A5DEE2A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2250"/>
            <a:ext cx="2860646" cy="385498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Victor Hugo – francuski pisarz, poeta, dramaturg i polityk. Jeden z najważniejszych twórców literatury francuskiej i czołowy przedstawiciel romantyzmu francuskiego.</a:t>
            </a:r>
          </a:p>
        </p:txBody>
      </p:sp>
      <p:pic>
        <p:nvPicPr>
          <p:cNvPr id="5" name="Obraz 5" descr="Obraz zawierający osoba, stare&#10;&#10;Opis wygenerowany automatycznie">
            <a:extLst>
              <a:ext uri="{FF2B5EF4-FFF2-40B4-BE49-F238E27FC236}">
                <a16:creationId xmlns:a16="http://schemas.microsoft.com/office/drawing/2014/main" id="{D0ADFCF7-6311-41A1-B344-9DC132458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5433" y="1979423"/>
            <a:ext cx="3271683" cy="4351338"/>
          </a:xfrm>
        </p:spPr>
      </p:pic>
    </p:spTree>
    <p:extLst>
      <p:ext uri="{BB962C8B-B14F-4D97-AF65-F5344CB8AC3E}">
        <p14:creationId xmlns:p14="http://schemas.microsoft.com/office/powerpoint/2010/main" val="234308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46B2B-29FD-4D8D-AA21-5673BBDF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Największa ilość laureatów nagrody Nobla w dziedzinie literatury 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5BD6F1-EF94-4603-A5E7-41FB0D345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95601" cy="45960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cs typeface="Calibri" panose="020F0502020204030204"/>
              </a:rPr>
              <a:t>Francuzi mogą się poszczycić największą ilością </a:t>
            </a:r>
            <a:r>
              <a:rPr lang="pl-PL" err="1">
                <a:solidFill>
                  <a:schemeClr val="bg1"/>
                </a:solidFill>
                <a:cs typeface="Calibri" panose="020F0502020204030204"/>
              </a:rPr>
              <a:t>lauratów</a:t>
            </a:r>
            <a:r>
              <a:rPr lang="pl-PL">
                <a:solidFill>
                  <a:schemeClr val="bg1"/>
                </a:solidFill>
                <a:cs typeface="Calibri" panose="020F0502020204030204"/>
              </a:rPr>
              <a:t> Nagrody Nobla w historii w dziedzinie literatury. Twórcy z tego kraju wygrali 15 razy</a:t>
            </a:r>
          </a:p>
        </p:txBody>
      </p:sp>
      <p:pic>
        <p:nvPicPr>
          <p:cNvPr id="5" name="Obraz 5" descr="Obraz zawierający mężczyzna, osoba, odzież, noszenie&#10;&#10;Opis wygenerowany automatycznie">
            <a:extLst>
              <a:ext uri="{FF2B5EF4-FFF2-40B4-BE49-F238E27FC236}">
                <a16:creationId xmlns:a16="http://schemas.microsoft.com/office/drawing/2014/main" id="{E28B738E-268A-4FB7-879A-079A5E7D4A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2386" y="1824176"/>
            <a:ext cx="1820236" cy="2571575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E7CB2-C2E5-47F2-BD33-41BDBBD1DDEC}"/>
              </a:ext>
            </a:extLst>
          </p:cNvPr>
          <p:cNvSpPr txBox="1"/>
          <p:nvPr/>
        </p:nvSpPr>
        <p:spPr>
          <a:xfrm>
            <a:off x="4724400" y="461953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chemeClr val="accent5"/>
                </a:solidFill>
              </a:rPr>
              <a:t>Pierwszy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francuski</a:t>
            </a:r>
            <a:r>
              <a:rPr lang="en-US">
                <a:solidFill>
                  <a:schemeClr val="accent5"/>
                </a:solidFill>
              </a:rPr>
              <a:t> </a:t>
            </a:r>
            <a:r>
              <a:rPr lang="en-US" err="1">
                <a:solidFill>
                  <a:schemeClr val="accent5"/>
                </a:solidFill>
              </a:rPr>
              <a:t>literacki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laureat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Nobla</a:t>
            </a:r>
            <a:r>
              <a:rPr lang="en-US">
                <a:solidFill>
                  <a:schemeClr val="accent5"/>
                </a:solidFill>
              </a:rPr>
              <a:t> </a:t>
            </a:r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Sully Prudhomme</a:t>
            </a:r>
            <a:endParaRPr lang="en-US" err="1">
              <a:solidFill>
                <a:schemeClr val="accent5"/>
              </a:solidFill>
              <a:cs typeface="Calibri"/>
            </a:endParaRPr>
          </a:p>
        </p:txBody>
      </p:sp>
      <p:pic>
        <p:nvPicPr>
          <p:cNvPr id="7" name="Obraz 7" descr="Obraz zawierający mężczyzna, osoba&#10;&#10;Opis wygenerowany automatycznie">
            <a:extLst>
              <a:ext uri="{FF2B5EF4-FFF2-40B4-BE49-F238E27FC236}">
                <a16:creationId xmlns:a16="http://schemas.microsoft.com/office/drawing/2014/main" id="{CD2A0509-8520-4861-AFD8-31B5B5454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653" y="1822116"/>
            <a:ext cx="2232694" cy="257760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ED09E48-5C5B-4599-AF07-EC29DEFF4319}"/>
              </a:ext>
            </a:extLst>
          </p:cNvPr>
          <p:cNvSpPr txBox="1"/>
          <p:nvPr/>
        </p:nvSpPr>
        <p:spPr>
          <a:xfrm>
            <a:off x="8918895" y="461953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solidFill>
                  <a:schemeClr val="accent5"/>
                </a:solidFill>
              </a:rPr>
              <a:t>Ostatni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francuski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literacki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laureat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err="1">
                <a:solidFill>
                  <a:schemeClr val="accent5"/>
                </a:solidFill>
              </a:rPr>
              <a:t>Nobla</a:t>
            </a:r>
            <a:r>
              <a:rPr lang="en-US">
                <a:solidFill>
                  <a:schemeClr val="accent5"/>
                </a:solidFill>
              </a:rPr>
              <a:t> Patrick Modiano</a:t>
            </a:r>
            <a:endParaRPr lang="pl-PL">
              <a:solidFill>
                <a:schemeClr val="accent5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068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149B01-31B8-4C5F-A870-2CE570CA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A1BFD9-C9EF-4189-94B6-39E7F572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236" y="1252377"/>
            <a:ext cx="43496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3600">
                <a:solidFill>
                  <a:schemeClr val="accent5"/>
                </a:solidFill>
                <a:cs typeface="Calibri"/>
              </a:rPr>
              <a:t>Prezentację o Francji opracował Bartosz Kujawa w ramach projektu "Klucze do przyszłości uczniów </a:t>
            </a:r>
            <a:r>
              <a:rPr lang="pl-PL" sz="3600" err="1">
                <a:solidFill>
                  <a:schemeClr val="accent5"/>
                </a:solidFill>
                <a:cs typeface="Calibri"/>
              </a:rPr>
              <a:t>Sadzewiczowej</a:t>
            </a:r>
            <a:r>
              <a:rPr lang="pl-PL" sz="3600">
                <a:solidFill>
                  <a:schemeClr val="accent5"/>
                </a:solidFill>
                <a:cs typeface="Calibri"/>
              </a:rPr>
              <a:t>" </a:t>
            </a:r>
            <a:r>
              <a:rPr lang="pl-PL" sz="3600" err="1">
                <a:solidFill>
                  <a:schemeClr val="accent5"/>
                </a:solidFill>
                <a:cs typeface="Calibri"/>
              </a:rPr>
              <a:t>geo</a:t>
            </a:r>
            <a:r>
              <a:rPr lang="pl-PL" sz="3600">
                <a:solidFill>
                  <a:schemeClr val="accent5"/>
                </a:solidFill>
                <a:cs typeface="Calibri"/>
              </a:rPr>
              <a:t> lab, laboratorium geograficzne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72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2A93EF-B76E-4573-8740-49E6D947D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8E9FBAAE-DA0B-4C9E-936C-ECABD6BE3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" y="1019"/>
            <a:ext cx="12187920" cy="6854053"/>
          </a:xfrm>
        </p:spPr>
      </p:pic>
    </p:spTree>
    <p:extLst>
      <p:ext uri="{BB962C8B-B14F-4D97-AF65-F5344CB8AC3E}">
        <p14:creationId xmlns:p14="http://schemas.microsoft.com/office/powerpoint/2010/main" val="418066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007844B-056B-449A-971F-D9FD700306CF}"/>
              </a:ext>
            </a:extLst>
          </p:cNvPr>
          <p:cNvSpPr txBox="1"/>
          <p:nvPr/>
        </p:nvSpPr>
        <p:spPr>
          <a:xfrm>
            <a:off x="601462" y="1995670"/>
            <a:ext cx="329672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chemeClr val="bg1"/>
                </a:solidFill>
                <a:cs typeface="Calibri"/>
              </a:rPr>
              <a:t>Stolica</a:t>
            </a:r>
            <a:r>
              <a:rPr lang="en-US">
                <a:solidFill>
                  <a:schemeClr val="bg1"/>
                </a:solidFill>
                <a:cs typeface="Calibri"/>
              </a:rPr>
              <a:t>- </a:t>
            </a:r>
            <a:r>
              <a:rPr lang="en-US" err="1">
                <a:solidFill>
                  <a:schemeClr val="bg1"/>
                </a:solidFill>
                <a:cs typeface="Calibri"/>
              </a:rPr>
              <a:t>Paryż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 err="1">
                <a:solidFill>
                  <a:schemeClr val="bg1"/>
                </a:solidFill>
                <a:cs typeface="Calibri"/>
              </a:rPr>
              <a:t>Powierzchnia</a:t>
            </a:r>
            <a:r>
              <a:rPr lang="en-US">
                <a:solidFill>
                  <a:schemeClr val="bg1"/>
                </a:solidFill>
                <a:cs typeface="Calibri"/>
              </a:rPr>
              <a:t>:</a:t>
            </a:r>
          </a:p>
          <a:p>
            <a:r>
              <a:rPr lang="en-US" err="1">
                <a:solidFill>
                  <a:schemeClr val="bg1"/>
                </a:solidFill>
                <a:cs typeface="Calibri"/>
              </a:rPr>
              <a:t>Całkowita</a:t>
            </a:r>
            <a:r>
              <a:rPr lang="en-US">
                <a:solidFill>
                  <a:schemeClr val="bg1"/>
                </a:solidFill>
                <a:cs typeface="Calibri"/>
              </a:rPr>
              <a:t>-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643 801 km²</a:t>
            </a:r>
          </a:p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Metropolia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- 551 695 km²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Liczba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ludności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- 67,39 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miliona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Gęstość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zaludnienia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111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os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/km²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Język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urzędowy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-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francuski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</p:txBody>
      </p:sp>
      <p:pic>
        <p:nvPicPr>
          <p:cNvPr id="3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F5B8D930-B870-4166-B6E0-2EDD4723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483" y="316222"/>
            <a:ext cx="5616429" cy="63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41F4BFB1-5062-463C-B290-7F48A87C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77" y="559079"/>
            <a:ext cx="5965970" cy="573853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DB0C4DD-18B6-4293-9B9B-B3AEA117AA59}"/>
              </a:ext>
            </a:extLst>
          </p:cNvPr>
          <p:cNvSpPr txBox="1"/>
          <p:nvPr/>
        </p:nvSpPr>
        <p:spPr>
          <a:xfrm>
            <a:off x="369116" y="3242345"/>
            <a:ext cx="329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Podział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administracyjny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Francji</a:t>
            </a:r>
            <a:endParaRPr lang="en-US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83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CACC8DF-0AB6-4510-8ED5-F7C84992C2A4}"/>
              </a:ext>
            </a:extLst>
          </p:cNvPr>
          <p:cNvSpPr txBox="1"/>
          <p:nvPr/>
        </p:nvSpPr>
        <p:spPr>
          <a:xfrm>
            <a:off x="271245" y="3207391"/>
            <a:ext cx="35401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Ustrój</a:t>
            </a:r>
            <a:r>
              <a:rPr lang="en-US">
                <a:solidFill>
                  <a:schemeClr val="bg1"/>
                </a:solidFill>
              </a:rPr>
              <a:t>- </a:t>
            </a:r>
            <a:r>
              <a:rPr lang="en-US" err="1">
                <a:solidFill>
                  <a:schemeClr val="bg1"/>
                </a:solidFill>
              </a:rPr>
              <a:t>Republika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 err="1">
                <a:solidFill>
                  <a:schemeClr val="bg1"/>
                </a:solidFill>
                <a:cs typeface="Calibri"/>
              </a:rPr>
              <a:t>Typ</a:t>
            </a:r>
            <a:r>
              <a:rPr lang="en-US">
                <a:solidFill>
                  <a:schemeClr val="bg1"/>
                </a:solidFill>
                <a:cs typeface="Calibri"/>
              </a:rPr>
              <a:t>- 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parlamentarno-prezydencka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Prezydent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- Emmanuel Macron</a:t>
            </a:r>
          </a:p>
        </p:txBody>
      </p:sp>
      <p:pic>
        <p:nvPicPr>
          <p:cNvPr id="3" name="Obraz 3" descr="Obraz zawierający osoba, ściana, krawat, mężczyzna&#10;&#10;Opis wygenerowany automatycznie">
            <a:extLst>
              <a:ext uri="{FF2B5EF4-FFF2-40B4-BE49-F238E27FC236}">
                <a16:creationId xmlns:a16="http://schemas.microsoft.com/office/drawing/2014/main" id="{BFCBE204-39A8-4C64-A75A-F0132C3C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14" y="118461"/>
            <a:ext cx="2365697" cy="3377335"/>
          </a:xfrm>
          <a:prstGeom prst="rect">
            <a:avLst/>
          </a:prstGeom>
        </p:spPr>
      </p:pic>
      <p:pic>
        <p:nvPicPr>
          <p:cNvPr id="4" name="Obraz 4" descr="Obraz zawierający osoba, mężczyzna, kostium, noszenie&#10;&#10;Opis wygenerowany automatycznie">
            <a:extLst>
              <a:ext uri="{FF2B5EF4-FFF2-40B4-BE49-F238E27FC236}">
                <a16:creationId xmlns:a16="http://schemas.microsoft.com/office/drawing/2014/main" id="{96B50DCF-EE49-43EC-A490-5CA8D00E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465" y="3669267"/>
            <a:ext cx="4420998" cy="2937981"/>
          </a:xfrm>
          <a:prstGeom prst="rect">
            <a:avLst/>
          </a:prstGeom>
        </p:spPr>
      </p:pic>
      <p:pic>
        <p:nvPicPr>
          <p:cNvPr id="5" name="Obraz 5" descr="Obraz zawierający niebo, zewnętrzne, woda, budynek&#10;&#10;Opis wygenerowany automatycznie">
            <a:extLst>
              <a:ext uri="{FF2B5EF4-FFF2-40B4-BE49-F238E27FC236}">
                <a16:creationId xmlns:a16="http://schemas.microsoft.com/office/drawing/2014/main" id="{E77CF19D-8AF2-494E-9702-05BE1D97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101" y="374009"/>
            <a:ext cx="4299357" cy="28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9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1F371D-ADE7-4846-B8F4-D7F88A2E1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6583"/>
            <a:ext cx="9144000" cy="2387600"/>
          </a:xfrm>
        </p:spPr>
        <p:txBody>
          <a:bodyPr/>
          <a:lstStyle/>
          <a:p>
            <a:r>
              <a:rPr lang="pl-PL" b="1">
                <a:solidFill>
                  <a:schemeClr val="accent5"/>
                </a:solidFill>
                <a:cs typeface="Calibri Light"/>
              </a:rPr>
              <a:t>Czy wiedziałeś że z Francji pochodzi...?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726E64-B5F0-42EE-B019-64AC7041C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24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3B76DC-F2F4-4A24-9416-C38E8736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Rozkładany parasol</a:t>
            </a:r>
            <a:endParaRPr lang="pl-PL">
              <a:solidFill>
                <a:schemeClr val="accent5"/>
              </a:solidFill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9EC5F-DA6C-4662-830E-F28D2800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794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Pierwotnie chronił przed słońcem, a dopiero z czasem przed deszczem</a:t>
            </a:r>
            <a:endParaRPr lang="pl-PL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6" name="Obraz 6" descr="Obraz zawierający parasol, akcesorium, deszcz, łódź&#10;&#10;Opis wygenerowany automatycznie">
            <a:extLst>
              <a:ext uri="{FF2B5EF4-FFF2-40B4-BE49-F238E27FC236}">
                <a16:creationId xmlns:a16="http://schemas.microsoft.com/office/drawing/2014/main" id="{1C26A67C-6FEF-46FE-B2AA-00B3F736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47839"/>
            <a:ext cx="2743200" cy="3063240"/>
          </a:xfrm>
          <a:prstGeom prst="rect">
            <a:avLst/>
          </a:prstGeom>
        </p:spPr>
      </p:pic>
      <p:pic>
        <p:nvPicPr>
          <p:cNvPr id="8" name="Obraz 8" descr="Obraz zawierający parasol, akcesorium, deszcz, przyroda&#10;&#10;Opis wygenerowany automatycznie">
            <a:extLst>
              <a:ext uri="{FF2B5EF4-FFF2-40B4-BE49-F238E27FC236}">
                <a16:creationId xmlns:a16="http://schemas.microsoft.com/office/drawing/2014/main" id="{1E483B01-6DCC-4905-BAD6-02C136AF5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336" y="3496843"/>
            <a:ext cx="2743200" cy="22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9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9F1F6-A44C-4470-ABF2-C700B3BE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Długopisy kulkowe</a:t>
            </a:r>
            <a:endParaRPr lang="pl-PL">
              <a:solidFill>
                <a:schemeClr val="accent5"/>
              </a:solidFill>
              <a:cs typeface="Calibri Light" panose="020F0302020204030204"/>
            </a:endParaRPr>
          </a:p>
        </p:txBody>
      </p:sp>
      <p:pic>
        <p:nvPicPr>
          <p:cNvPr id="6" name="Obraz 6" descr="Obraz zawierający tekst, stacjonarne, przybór do pisania, liniowany&#10;&#10;Opis wygenerowany automatycznie">
            <a:extLst>
              <a:ext uri="{FF2B5EF4-FFF2-40B4-BE49-F238E27FC236}">
                <a16:creationId xmlns:a16="http://schemas.microsoft.com/office/drawing/2014/main" id="{D57294AA-FBC1-4AB5-A003-510A9F43E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3534" y="1371221"/>
            <a:ext cx="5504638" cy="4351338"/>
          </a:xfrm>
        </p:spPr>
      </p:pic>
      <p:pic>
        <p:nvPicPr>
          <p:cNvPr id="9" name="Obraz 9" descr="Obraz zawierający przybór do pisania, stacjonarne, ołówek, pióro&#10;&#10;Opis wygenerowany automatycznie">
            <a:extLst>
              <a:ext uri="{FF2B5EF4-FFF2-40B4-BE49-F238E27FC236}">
                <a16:creationId xmlns:a16="http://schemas.microsoft.com/office/drawing/2014/main" id="{FFA817F2-5145-41D2-BC12-4581D67AC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60" y="2575854"/>
            <a:ext cx="3658998" cy="19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7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11FB8E-8532-4ECB-81ED-895B4262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Skrzynia biegów</a:t>
            </a:r>
            <a:endParaRPr lang="pl-PL">
              <a:solidFill>
                <a:schemeClr val="accent5"/>
              </a:solidFill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B6A60A-3A27-4818-8A24-C8B36AA5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49" y="1720308"/>
            <a:ext cx="3415991" cy="4456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cs typeface="Calibri" panose="020F0502020204030204"/>
              </a:rPr>
              <a:t>Wynalazek, który zrewolucjonizował świat motoryzacji</a:t>
            </a:r>
          </a:p>
        </p:txBody>
      </p:sp>
      <p:pic>
        <p:nvPicPr>
          <p:cNvPr id="4" name="Obraz 4" descr="Obraz zawierający dźwignia zmiany biegów, transport, panel sterowania&#10;&#10;Opis wygenerowany automatycznie">
            <a:extLst>
              <a:ext uri="{FF2B5EF4-FFF2-40B4-BE49-F238E27FC236}">
                <a16:creationId xmlns:a16="http://schemas.microsoft.com/office/drawing/2014/main" id="{2B2F8769-7D69-42D2-A36B-2F9E66BB6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68" y="3616216"/>
            <a:ext cx="4267199" cy="240251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B542ABB1-3735-46CA-9053-D1040BD4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410" y="1809591"/>
            <a:ext cx="3987566" cy="32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7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126A5-2B21-4B2D-8963-C39942FF7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chemeClr val="accent5"/>
                </a:solidFill>
                <a:cs typeface="Calibri Light"/>
              </a:rPr>
              <a:t>Rower</a:t>
            </a:r>
            <a:endParaRPr lang="pl-PL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B1336D-562B-4743-9F25-4AD8FF22C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816" y="1755716"/>
            <a:ext cx="3231159" cy="333766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pl-PL">
                <a:solidFill>
                  <a:schemeClr val="bg1"/>
                </a:solidFill>
                <a:cs typeface="Calibri" panose="020F0502020204030204"/>
              </a:rPr>
              <a:t>Pierwszy prototyp pod koniec XVIII wieku 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skonstruował hrabia 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Mède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Sivrac</a:t>
            </a:r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. Była to drewniana konstrukcja napędzana odpychaniem się nogami</a:t>
            </a:r>
            <a:endParaRPr lang="pl-PL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11" name="Obraz 11" descr="Obraz zawierający zewnętrzne&#10;&#10;Opis wygenerowany automatycznie">
            <a:extLst>
              <a:ext uri="{FF2B5EF4-FFF2-40B4-BE49-F238E27FC236}">
                <a16:creationId xmlns:a16="http://schemas.microsoft.com/office/drawing/2014/main" id="{659AFA58-5743-48A5-A1F1-D89EA95536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8505" y="1932622"/>
            <a:ext cx="3048000" cy="2990850"/>
          </a:xfr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B2C21DF1-22F8-4E96-B99E-190A8DC7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501" y="2374582"/>
            <a:ext cx="2743200" cy="21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5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3000689c-127e-4d9c-8a3c-6470cc0398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EF26AF433C384EB7886E7969F69628" ma:contentTypeVersion="11" ma:contentTypeDescription="Utwórz nowy dokument." ma:contentTypeScope="" ma:versionID="8616a60445f3cf7ea0714ad2b47b9c74">
  <xsd:schema xmlns:xsd="http://www.w3.org/2001/XMLSchema" xmlns:xs="http://www.w3.org/2001/XMLSchema" xmlns:p="http://schemas.microsoft.com/office/2006/metadata/properties" xmlns:ns2="3000689c-127e-4d9c-8a3c-6470cc039888" targetNamespace="http://schemas.microsoft.com/office/2006/metadata/properties" ma:root="true" ma:fieldsID="43a5e3fdf5399be0b290f85a5b7d2b3e" ns2:_="">
    <xsd:import namespace="3000689c-127e-4d9c-8a3c-6470cc03988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0689c-127e-4d9c-8a3c-6470cc039888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DFEFBA-C51A-42F1-A7E9-4374FD4E3FC6}">
  <ds:schemaRefs>
    <ds:schemaRef ds:uri="http://schemas.microsoft.com/office/2006/metadata/properties"/>
    <ds:schemaRef ds:uri="http://schemas.microsoft.com/office/infopath/2007/PartnerControls"/>
    <ds:schemaRef ds:uri="3000689c-127e-4d9c-8a3c-6470cc039888"/>
  </ds:schemaRefs>
</ds:datastoreItem>
</file>

<file path=customXml/itemProps2.xml><?xml version="1.0" encoding="utf-8"?>
<ds:datastoreItem xmlns:ds="http://schemas.openxmlformats.org/officeDocument/2006/customXml" ds:itemID="{903AD4B2-9EE4-4E76-8655-BE22C1BF2B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101128-EDC9-4C8D-8914-80D2B562A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00689c-127e-4d9c-8a3c-6470cc039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Motyw pakietu Office</vt:lpstr>
      <vt:lpstr>FRANCJA- REPUBLIKA FRANCUSKA</vt:lpstr>
      <vt:lpstr>PowerPoint Presentation</vt:lpstr>
      <vt:lpstr>PowerPoint Presentation</vt:lpstr>
      <vt:lpstr>PowerPoint Presentation</vt:lpstr>
      <vt:lpstr>Czy wiedziałeś że z Francji pochodzi...?</vt:lpstr>
      <vt:lpstr>Rozkładany parasol</vt:lpstr>
      <vt:lpstr>Długopisy kulkowe</vt:lpstr>
      <vt:lpstr>Skrzynia biegów</vt:lpstr>
      <vt:lpstr>Rower</vt:lpstr>
      <vt:lpstr>Pierwsza szybka kolej</vt:lpstr>
      <vt:lpstr>Pierwszy aparat i zdjęcie</vt:lpstr>
      <vt:lpstr>Karta chipowa</vt:lpstr>
      <vt:lpstr>Alfabet Brajla</vt:lpstr>
      <vt:lpstr>Maszyna licząca</vt:lpstr>
      <vt:lpstr>Francja jako organizator igrzysk olimpijskich</vt:lpstr>
      <vt:lpstr>W praktycznie każdym francuskim mieście znajduje się ulica Victora Hugo</vt:lpstr>
      <vt:lpstr>Największa ilość laureatów nagrody Nobla w dziedzinie literatury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14</cp:revision>
  <dcterms:created xsi:type="dcterms:W3CDTF">2022-01-17T14:58:48Z</dcterms:created>
  <dcterms:modified xsi:type="dcterms:W3CDTF">2022-01-18T14:10:59Z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2100.00000000000</vt:lpwstr>
  </property>
  <property fmtid="{D5CDD505-2E9C-101B-9397-08002B2CF9AE}" pid="3" name="SharedWithUsers">
    <vt:lpwstr>7;#Tomasz Gawrych;#8;#Jerzy Wierzchołowski</vt:lpwstr>
  </property>
  <property fmtid="{D5CDD505-2E9C-101B-9397-08002B2CF9AE}" pid="4" name="ContentTypeId">
    <vt:lpwstr>0x01010037EF26AF433C384EB7886E7969F69628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